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6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|2.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“预防为主”：提前排查规避风险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核心内涵：通过提前检查、规范操作，从源头减少事故发生。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endParaRPr lang="en-US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煤矿事故的发生往往不是偶然的，而是由于一系列的不安全因素逐渐积累和相互作用的结果。因此，提前排查和消除这些隐患，是预防事故发生的关键。要求采煤机司机开机前必须完成 “设备检查”（如电缆、截齿、喷雾装置）、“环境检查”（如瓦斯浓度、煤壁稳定性）。电缆是采煤机的重要动力传输部件，如果电缆存在破损、老化等问题，可能会引发漏电、短路等故障，甚至导致火灾事故。截齿是采煤机的切割工具，其磨损程度直接影响采煤效率和切割质量，如果截齿损坏不及时更换，可能会导致设备故障或引发其他安全事故。喷雾装置则是用于降低煤尘浓度的重要设备，如果喷雾装置损坏或堵塞，会导致煤尘飞扬，增加煤尘爆炸的风险。瓦斯浓度是煤矿安全的重要指标之一，瓦斯浓度过高容易引发爆炸事故，因此，在开机前必须检查瓦斯浓度是否在安全范围内。煤壁稳定性也会影响采煤机的安全运行，如果煤壁不稳定，可能会发生片帮事故，对采煤机司机造成伤害。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避免因检查不到位引发设备损坏或人身伤害，这是《煤矿安全规程》对 “事前预防” 的明确要求。《煤矿安全规程》是煤矿安全生产的重要法规，它对煤矿生产的各个环节都做出了详细的规定和要求，采煤机司机必须严格遵守这些规定，做好事前预防工作。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873DE8-86DA-4071-9F91-DC461D26E9C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2561A83-66F4-40AC-98E1-65E0A21853B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581D1F1-5FD5-45FA-8B16-BF9FC8D1F95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7DBE031-FD3D-42EC-921B-B89F1FEAF78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F37CAF-BF5A-4542-9753-781C51151C2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AEAA7002-E59D-4BDA-915F-D5C5BB3DD71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24AEC666-2B64-4F3F-8C6D-2A4CDBBD73A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C65EE205-960B-4F5B-B265-A7BCABAD95A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C0511B7D-7AB5-4030-9015-23CE541CAB6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DC41A857-8E35-4BFA-B8E0-C219F6E6EF6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96576BB-0677-4C9E-9951-52D45CC043D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10" Type="http://schemas.openxmlformats.org/officeDocument/2006/relationships/image" Target="../media/image9.png" /><Relationship Id="rId11" Type="http://schemas.openxmlformats.org/officeDocument/2006/relationships/image" Target="../media/image10.svg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tags" Target="../tags/tag1.xml" /><Relationship Id="rId6" Type="http://schemas.openxmlformats.org/officeDocument/2006/relationships/tags" Target="../tags/tag2.xml" /><Relationship Id="rId7" Type="http://schemas.openxmlformats.org/officeDocument/2006/relationships/tags" Target="../tags/tag3.xml" /><Relationship Id="rId8" Type="http://schemas.openxmlformats.org/officeDocument/2006/relationships/tags" Target="../tags/tag4.xml" /><Relationship Id="rId9" Type="http://schemas.openxmlformats.org/officeDocument/2006/relationships/tags" Target="../tags/tag5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0" name="文本框 89"/>
          <p:cNvSpPr txBox="1">
            <a:spLocks noChangeArrowheads="1"/>
          </p:cNvSpPr>
          <p:nvPr/>
        </p:nvSpPr>
        <p:spPr bwMode="auto">
          <a:xfrm>
            <a:off x="1377448" y="206245"/>
            <a:ext cx="4718547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1" name="矩形 10"/>
          <p:cNvSpPr/>
          <p:nvPr/>
        </p:nvSpPr>
        <p:spPr>
          <a:xfrm>
            <a:off x="1489690" y="647699"/>
            <a:ext cx="3691014" cy="335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2" name="直接连接符 11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4df5e58af8d67b416d9b522d322fa0e9" id="13" name="内容占位符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4"/>
          <a:srcRect b="6041" t="6041"/>
          <a:stretch>
            <a:fillRect/>
          </a:stretch>
        </p:blipFill>
        <p:spPr>
          <a:xfrm>
            <a:off x="1060821" y="1628795"/>
            <a:ext cx="3354567" cy="4425173"/>
          </a:xfrm>
          <a:custGeom>
            <a:gdLst>
              <a:gd fmla="*/ 0 w 3581400" name="connisteX0"/>
              <a:gd fmla="*/ 203200 h 4724400" name="connsiteY0"/>
              <a:gd fmla="*/ 203200 w 3581400" name="connisteX1"/>
              <a:gd fmla="*/ 0 h 4724400" name="connsiteY1"/>
              <a:gd fmla="*/ 3581400 w 3581400" name="connisteX2"/>
              <a:gd fmla="*/ 0 h 4724400" name="connsiteY2"/>
              <a:gd fmla="*/ 3581400 w 3581400" name="connisteX3"/>
              <a:gd fmla="*/ 4724400 h 4724400" name="connsiteY3"/>
              <a:gd fmla="*/ 203200 w 3581400" name="connisteX4"/>
              <a:gd fmla="*/ 4724400 h 4724400" name="connsiteY4"/>
              <a:gd fmla="*/ 0 w 3581400" name="connisteX5"/>
              <a:gd fmla="*/ 4521200 h 4724400" name="connsiteY5"/>
              <a:gd fmla="*/ 0 w 3581400" name="connisteX6"/>
              <a:gd fmla="*/ 203200 h 4724400" name="connsiteY6"/>
            </a:gdLst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b="0" l="0" r="0" t="0"/>
            <a:pathLst>
              <a:path h="4724400" w="3581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581400" y="0"/>
                </a:lnTo>
                <a:lnTo>
                  <a:pt x="35814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</p:spPr>
      </p:pic>
      <p:sp>
        <p:nvSpPr>
          <p:cNvPr id="14" name="文本占位符 4"/>
          <p:cNvSpPr txBox="1"/>
          <p:nvPr>
            <p:custDataLst>
              <p:tags r:id="rId6"/>
            </p:custDataLst>
          </p:nvPr>
        </p:nvSpPr>
        <p:spPr>
          <a:xfrm>
            <a:off x="4538114" y="1826633"/>
            <a:ext cx="7055172" cy="406400"/>
          </a:xfrm>
          <a:prstGeom prst="rect">
            <a:avLst/>
          </a:prstGeom>
        </p:spPr>
        <p:txBody>
          <a:bodyPr>
            <a:noAutofit/>
          </a:bodyPr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1000"/>
              </a:spcBef>
              <a:spcAft>
                <a:spcPct val="0"/>
              </a:spcAft>
            </a:pPr>
            <a:r>
              <a:rPr sz="2000">
                <a:solidFill>
                  <a:srgbClr val="C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sp>
        <p:nvSpPr>
          <p:cNvPr id="15" name="文本占位符 5"/>
          <p:cNvSpPr txBox="1"/>
          <p:nvPr>
            <p:custDataLst>
              <p:tags r:id="rId7"/>
            </p:custDataLst>
          </p:nvPr>
        </p:nvSpPr>
        <p:spPr>
          <a:xfrm>
            <a:off x="4538114" y="2209359"/>
            <a:ext cx="6477000" cy="170022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1000"/>
              </a:spcBef>
              <a:spcAft>
                <a:spcPct val="0"/>
              </a:spcAft>
            </a:pPr>
            <a:r>
              <a:rPr sz="1800"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sp>
        <p:nvSpPr>
          <p:cNvPr id="16" name="文本占位符 6"/>
          <p:cNvSpPr txBox="1"/>
          <p:nvPr>
            <p:custDataLst>
              <p:tags r:id="rId8"/>
            </p:custDataLst>
          </p:nvPr>
        </p:nvSpPr>
        <p:spPr>
          <a:xfrm>
            <a:off x="4542173" y="4177935"/>
            <a:ext cx="6477000" cy="4064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1000"/>
              </a:spcBef>
              <a:spcAft>
                <a:spcPct val="0"/>
              </a:spcAft>
            </a:pPr>
            <a:r>
              <a:rPr sz="2000">
                <a:solidFill>
                  <a:srgbClr val="C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sp>
        <p:nvSpPr>
          <p:cNvPr id="17" name="文本占位符 7"/>
          <p:cNvSpPr txBox="1"/>
          <p:nvPr>
            <p:custDataLst>
              <p:tags r:id="rId9"/>
            </p:custDataLst>
          </p:nvPr>
        </p:nvSpPr>
        <p:spPr>
          <a:xfrm>
            <a:off x="4542173" y="4593212"/>
            <a:ext cx="6477000" cy="1313648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1000"/>
              </a:spcBef>
              <a:spcAft>
                <a:spcPct val="0"/>
              </a:spcAft>
            </a:pPr>
            <a:r>
              <a:rPr sz="1800"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pic>
        <p:nvPicPr>
          <p:cNvPr descr="警告" id="18" name="图形 17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7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id="9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3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5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9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1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3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4" nodeType="clickPar">
                      <p:stCondLst>
                        <p:cond delay="indefinite"/>
                      </p:stCondLst>
                      <p:childTnLst>
                        <p:par>
                          <p:cTn fill="hold" id="25">
                            <p:stCondLst>
                              <p:cond delay="0"/>
                            </p:stCondLst>
                            <p:childTnLst>
                              <p:par>
                                <p:cTn fill="hold" id="26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3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31" nodeType="with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33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" nodeType="clickPar">
                      <p:stCondLst>
                        <p:cond delay="indefinite"/>
                      </p:stCondLst>
                      <p:childTnLst>
                        <p:par>
                          <p:cTn fill="hold" id="35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6" nodeType="click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38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 nodeType="clickPar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43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4" nodeType="clickPar">
                      <p:stCondLst>
                        <p:cond delay="indefinite"/>
                      </p:stCondLst>
                      <p:childTnLst>
                        <p:par>
                          <p:cTn fill="hold" id="45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6" nodeType="click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48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9"/>
      <p:bldP grpId="0" spid="10"/>
      <p:bldP grpId="0" spid="11"/>
      <p:bldP grpId="0" spid="14"/>
      <p:bldP grpId="0" spid="15"/>
      <p:bldP grpId="0" spid="16"/>
      <p:bldP grpId="0" spid="17"/>
    </p:bldLst>
  </p:timing>
</p:sld>
</file>

<file path=ppt/tags/tag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VCG41N946085184&quot;}*auto_galley_ai_*1762326556049_20.178_29018ffef74a-slide-4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正文"/>
  <p:tag name="KSO_WM_UNIT_TYPE" val="l_h_f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正文"/>
  <p:tag name="KSO_WM_UNIT_TYPE" val="l_h_f"/>
</p:tagLst>
</file>

<file path=ppt/tags/tag6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6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9">
      <vt:lpstr>Arial</vt:lpstr>
      <vt:lpstr>Calibri</vt:lpstr>
      <vt:lpstr>微软雅黑</vt:lpstr>
      <vt:lpstr>等线 Light</vt:lpstr>
      <vt:lpstr>等线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2025-12-08T10:05:24.719</cp:lastPrinted>
  <dcterms:created xsi:type="dcterms:W3CDTF">2025-12-08T02:05:24Z</dcterms:created>
  <dcterms:modified xsi:type="dcterms:W3CDTF">2025-12-08T02:05:28Z</dcterms:modified>
</cp:coreProperties>
</file>

<file path=docProps/thumbnail.jpeg>
</file>